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3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66a7b3f49d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366a7b3f49d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66a7b3f49d_2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366a7b3f49d_2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416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66ca7f31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366ca7f31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66ca7f31d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g366ca7f31d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66a7b3f49d_2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g366a7b3f49d_2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416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66a7b3f49d_2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366a7b3f49d_2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416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66ca7f31d1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366ca7f31d1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6fb273e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g366fb273e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66fb273e1e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366fb273e1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66fb273e1e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366fb273e1e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66fb273e1e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g366fb273e1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66a7b3f49d_2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366a7b3f49d_2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416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66fb273e1e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g366fb273e1e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66a7b3f49d_2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g366a7b3f49d_2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416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66a7b3f49d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366a7b3f49d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416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66a7b3f49d_2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366a7b3f49d_2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416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6a7b3f49d_2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366a7b3f49d_2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416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66a7b3f49d_2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366a7b3f49d_2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416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66a7b3f49d_2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366a7b3f49d_2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416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66ce727f2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366ce727f2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66a7b3f49d_2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366a7b3f49d_2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2630" y="685800"/>
            <a:ext cx="4573416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514484" y="1597819"/>
            <a:ext cx="5830818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028968" y="2914650"/>
            <a:ext cx="480185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342989" y="205978"/>
            <a:ext cx="6173808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342989" y="1200150"/>
            <a:ext cx="6173808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541876" y="3305175"/>
            <a:ext cx="5830818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sz="3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541876" y="2180035"/>
            <a:ext cx="5830818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342989" y="205978"/>
            <a:ext cx="6173808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342989" y="1200150"/>
            <a:ext cx="3029739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619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3487058" y="1200150"/>
            <a:ext cx="3029739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619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342989" y="205978"/>
            <a:ext cx="6173808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42989" y="1151335"/>
            <a:ext cx="3030930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342989" y="1631156"/>
            <a:ext cx="3030930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marL="1828800" lvl="3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marL="2286000" lvl="4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marL="2743200" lvl="5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marL="3200400" lvl="6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marL="3657600" lvl="7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marL="4114800" lvl="8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3484676" y="1151335"/>
            <a:ext cx="3032121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3484676" y="1631156"/>
            <a:ext cx="3032121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marL="1828800" lvl="3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marL="2286000" lvl="4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marL="2743200" lvl="5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marL="3200400" lvl="6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marL="3657600" lvl="7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marL="4114800" lvl="8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342989" y="205978"/>
            <a:ext cx="6173808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342989" y="204788"/>
            <a:ext cx="2256822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1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2681986" y="204788"/>
            <a:ext cx="3834811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 sz="1500"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342989" y="1076325"/>
            <a:ext cx="2256822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1344566" y="3600450"/>
            <a:ext cx="4115872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1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1344566" y="459581"/>
            <a:ext cx="4115872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1344566" y="4025503"/>
            <a:ext cx="4115872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342989" y="205978"/>
            <a:ext cx="6173808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1732657" y="-189518"/>
            <a:ext cx="3394472" cy="6173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3550749" y="1628574"/>
            <a:ext cx="4388644" cy="1543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406680" y="142287"/>
            <a:ext cx="4388644" cy="4516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42989" y="205978"/>
            <a:ext cx="6173808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42989" y="1200150"/>
            <a:ext cx="6173808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342989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2343760" y="4767263"/>
            <a:ext cx="217226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4916180" y="4767263"/>
            <a:ext cx="16006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mpaktopenitenciario.com.br/index.php/por-dentro-do-carcere/milgrau-corre-salve-as-girias-criadas-nas-prisoes-que-se-popularizara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ber-curiosidades.blogspot.com/2020/08/200-girias-e-expressoes-encontradas-nos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ellabortoni.com.br/index.php/artigos/1148-ioiigo-ias-iilas-a-giaia-qui-saiu-ia-maagioaliiaii-paaa-iomioaa-as-auas-i-a-miiia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educapes.capes.gov.br/handle/capes/981279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v.br/senappen/pt-br/assuntos/noticias/senappen-divulga-levantamento-de-informacoes-penitenciarias-referente-ao-primeiro-semestre-de-2024" TargetMode="External"/><Relationship Id="rId7" Type="http://schemas.openxmlformats.org/officeDocument/2006/relationships/hyperlink" Target="https://g1.globo.com/rj/rio-de-janeiro/noticia/2018/11/12/presidio-do-rj-e-um-dos-piores-de-toda-a-america-diz-comissao-de-direitos-humanos.g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hyperlink" Target="https://terrabrasilnoticias.com/2024/10/brasil-tem-664-mil-presos-enquanto-capacidade-das-celas-e-de-489-mil-vagas/" TargetMode="External"/><Relationship Id="rId4" Type="http://schemas.openxmlformats.org/officeDocument/2006/relationships/hyperlink" Target="https://www.cnnbrasil.com.br/nacional/brasil/quase-1-milhao-de-pessoas-cumpriam-pena-no-brasil-em-2024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69B0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ED7D31"/>
          </a:solidFill>
          <a:ln w="9525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 txBox="1"/>
          <p:nvPr/>
        </p:nvSpPr>
        <p:spPr>
          <a:xfrm>
            <a:off x="342989" y="102870"/>
            <a:ext cx="8231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Seminário de </a:t>
            </a: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Português Instrumental</a:t>
            </a:r>
            <a:endParaRPr sz="1100"/>
          </a:p>
        </p:txBody>
      </p:sp>
      <p:sp>
        <p:nvSpPr>
          <p:cNvPr id="132" name="Google Shape;132;p25"/>
          <p:cNvSpPr txBox="1"/>
          <p:nvPr/>
        </p:nvSpPr>
        <p:spPr>
          <a:xfrm>
            <a:off x="342989" y="685800"/>
            <a:ext cx="8231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i="1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Linguagens: </a:t>
            </a:r>
            <a:r>
              <a:rPr lang="pt-BR" sz="1500" b="0" i="1" u="none" strike="noStrike" cap="none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Umonani e Linguagem do Moco (encrenca)</a:t>
            </a:r>
            <a:endParaRPr sz="1100"/>
          </a:p>
        </p:txBody>
      </p:sp>
      <p:sp>
        <p:nvSpPr>
          <p:cNvPr id="133" name="Google Shape;133;p25"/>
          <p:cNvSpPr txBox="1"/>
          <p:nvPr/>
        </p:nvSpPr>
        <p:spPr>
          <a:xfrm>
            <a:off x="8231744" y="4937760"/>
            <a:ext cx="685979" cy="2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0" i="0" u="none" strike="noStrike" cap="none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</a:t>
            </a:r>
            <a:endParaRPr sz="1100"/>
          </a:p>
        </p:txBody>
      </p:sp>
      <p:sp>
        <p:nvSpPr>
          <p:cNvPr id="134" name="Google Shape;134;p25"/>
          <p:cNvSpPr txBox="1"/>
          <p:nvPr/>
        </p:nvSpPr>
        <p:spPr>
          <a:xfrm>
            <a:off x="3216394" y="1186755"/>
            <a:ext cx="2484900" cy="27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i="0" u="none" strike="noStrike" cap="none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Grpo</a:t>
            </a:r>
            <a:r>
              <a:rPr lang="pt-BR" sz="3000" b="1" i="0" u="none" strike="noStrike" cap="none" dirty="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27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58800" marR="0" lvl="0" indent="-552450" algn="just" rtl="0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100"/>
              <a:buFont typeface="Arial"/>
              <a:buChar char="•"/>
            </a:pPr>
            <a:r>
              <a:rPr lang="pt-BR" sz="2100" b="1" i="0" u="none" strike="noStrike" cap="none" dirty="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Arthur </a:t>
            </a:r>
            <a:r>
              <a:rPr lang="pt-BR" sz="2100" b="1" i="0" u="none" strike="noStrike" cap="none" dirty="0" err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Angelo</a:t>
            </a:r>
            <a:endParaRPr sz="1100" dirty="0"/>
          </a:p>
          <a:p>
            <a:pPr marL="558800" marR="0" lvl="0" indent="-552450" algn="just" rtl="0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100"/>
              <a:buFont typeface="Arial"/>
              <a:buChar char="•"/>
            </a:pPr>
            <a:r>
              <a:rPr lang="pt-BR" sz="2100" b="1" i="0" u="none" strike="noStrike" cap="none" dirty="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Cau</a:t>
            </a:r>
            <a:r>
              <a:rPr lang="pt-BR" sz="2100" b="1" dirty="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ã</a:t>
            </a:r>
            <a:r>
              <a:rPr lang="pt-BR" sz="2100" b="1" i="0" u="none" strike="noStrike" cap="none" dirty="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 Soares</a:t>
            </a:r>
            <a:endParaRPr sz="1100" dirty="0"/>
          </a:p>
          <a:p>
            <a:pPr marL="558800" marR="0" lvl="0" indent="-552450" algn="just" rtl="0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100"/>
              <a:buFont typeface="Arial"/>
              <a:buChar char="•"/>
            </a:pPr>
            <a:r>
              <a:rPr lang="pt-BR" sz="2100" b="1" i="0" u="none" strike="noStrike" cap="none" dirty="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Gabriel Tosta</a:t>
            </a:r>
            <a:endParaRPr sz="1100" dirty="0"/>
          </a:p>
          <a:p>
            <a:pPr marL="558800" marR="0" lvl="0" indent="-552450" algn="just" rtl="0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100"/>
              <a:buFont typeface="Arial"/>
              <a:buChar char="•"/>
            </a:pPr>
            <a:r>
              <a:rPr lang="pt-BR" sz="2100" b="1" i="0" u="none" strike="noStrike" cap="none" dirty="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Marco Antonio</a:t>
            </a:r>
            <a:endParaRPr sz="1100" dirty="0"/>
          </a:p>
          <a:p>
            <a:pPr marL="558800" marR="0" lvl="0" indent="-552450" algn="just" rtl="0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100"/>
              <a:buFont typeface="Arial"/>
              <a:buChar char="•"/>
            </a:pPr>
            <a:r>
              <a:rPr lang="pt-BR" sz="2100" b="1" i="0" u="none" strike="noStrike" cap="none" dirty="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Victor Hugo</a:t>
            </a:r>
            <a:endParaRPr sz="1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2A2D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34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4"/>
          <p:cNvSpPr txBox="1"/>
          <p:nvPr/>
        </p:nvSpPr>
        <p:spPr>
          <a:xfrm>
            <a:off x="342989" y="102870"/>
            <a:ext cx="8231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Linguagem do Moco (encrenca) - Origem</a:t>
            </a:r>
            <a:endParaRPr sz="1100"/>
          </a:p>
        </p:txBody>
      </p:sp>
      <p:sp>
        <p:nvSpPr>
          <p:cNvPr id="235" name="Google Shape;235;p34"/>
          <p:cNvSpPr txBox="1"/>
          <p:nvPr/>
        </p:nvSpPr>
        <p:spPr>
          <a:xfrm>
            <a:off x="456189" y="2075400"/>
            <a:ext cx="8231700" cy="15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A linguagem do moco tem origem no sistema carcerário brasileiro, desenvolvida principalmente nas décadas de 1980 e 1990. Ela surgiu como forma de os detentos se comunicarem sem serem entendidos por agentes penitenciários ou autoridades, refletindo o crescimento da população prisional e a organização do crime nos presídios.</a:t>
            </a:r>
            <a:endParaRPr sz="1500">
              <a:solidFill>
                <a:srgbClr val="444444"/>
              </a:solidFill>
            </a:endParaRPr>
          </a:p>
        </p:txBody>
      </p:sp>
      <p:sp>
        <p:nvSpPr>
          <p:cNvPr id="236" name="Google Shape;236;p34"/>
          <p:cNvSpPr txBox="1"/>
          <p:nvPr/>
        </p:nvSpPr>
        <p:spPr>
          <a:xfrm>
            <a:off x="8231744" y="4937760"/>
            <a:ext cx="685979" cy="2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10</a:t>
            </a:r>
            <a:endParaRPr sz="1100"/>
          </a:p>
        </p:txBody>
      </p:sp>
      <p:sp>
        <p:nvSpPr>
          <p:cNvPr id="237" name="Google Shape;237;p34"/>
          <p:cNvSpPr/>
          <p:nvPr/>
        </p:nvSpPr>
        <p:spPr>
          <a:xfrm>
            <a:off x="7888754" y="102870"/>
            <a:ext cx="1028968" cy="342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Tosta</a:t>
            </a:r>
            <a:endParaRPr sz="1100"/>
          </a:p>
        </p:txBody>
      </p:sp>
      <p:sp>
        <p:nvSpPr>
          <p:cNvPr id="238" name="Google Shape;238;p34"/>
          <p:cNvSpPr txBox="1"/>
          <p:nvPr/>
        </p:nvSpPr>
        <p:spPr>
          <a:xfrm>
            <a:off x="456200" y="818700"/>
            <a:ext cx="564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Origem:</a:t>
            </a:r>
            <a:endParaRPr sz="24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4"/>
          <p:cNvSpPr txBox="1"/>
          <p:nvPr/>
        </p:nvSpPr>
        <p:spPr>
          <a:xfrm>
            <a:off x="343008" y="4622140"/>
            <a:ext cx="75459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https://www.impaktopenitenciario.com.br/index.php/por-dentro-do-carcere/milgrau-corre-salve-as-girias-criadas-nas-prisoes-que-se-popularizaram</a:t>
            </a:r>
            <a:endParaRPr sz="8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https://saber-curiosidades.blogspot.com/2020/08/200-girias-e-expressoes-encontradas-nos.html</a:t>
            </a:r>
            <a:endParaRPr sz="8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/>
          <p:nvPr/>
        </p:nvSpPr>
        <p:spPr>
          <a:xfrm>
            <a:off x="0" y="0"/>
            <a:ext cx="9144000" cy="548700"/>
          </a:xfrm>
          <a:prstGeom prst="rect">
            <a:avLst/>
          </a:prstGeom>
          <a:solidFill>
            <a:srgbClr val="292A2D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35"/>
          <p:cNvSpPr/>
          <p:nvPr/>
        </p:nvSpPr>
        <p:spPr>
          <a:xfrm>
            <a:off x="0" y="0"/>
            <a:ext cx="205800" cy="5143500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5"/>
          <p:cNvSpPr txBox="1"/>
          <p:nvPr/>
        </p:nvSpPr>
        <p:spPr>
          <a:xfrm>
            <a:off x="342989" y="102870"/>
            <a:ext cx="8231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Linguagem do Moco (encrenca) - Origem</a:t>
            </a:r>
            <a:endParaRPr sz="1100"/>
          </a:p>
        </p:txBody>
      </p:sp>
      <p:sp>
        <p:nvSpPr>
          <p:cNvPr id="247" name="Google Shape;247;p35"/>
          <p:cNvSpPr txBox="1"/>
          <p:nvPr/>
        </p:nvSpPr>
        <p:spPr>
          <a:xfrm>
            <a:off x="456189" y="2075400"/>
            <a:ext cx="8231700" cy="21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1. Necessidade de comunicação secreta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8288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      2. Influência do crime organizado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3. Mistura de linguagens marginais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4. Influência cultural e territorial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Em alguns casos, há até uso de palavras vindas do calão nordestino e do espanhol (por influência de contatos com presos de fora do país ou fronteiras brasileiras)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35"/>
          <p:cNvSpPr txBox="1"/>
          <p:nvPr/>
        </p:nvSpPr>
        <p:spPr>
          <a:xfrm>
            <a:off x="8231744" y="4937760"/>
            <a:ext cx="6861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11</a:t>
            </a:r>
            <a:endParaRPr sz="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35"/>
          <p:cNvSpPr/>
          <p:nvPr/>
        </p:nvSpPr>
        <p:spPr>
          <a:xfrm>
            <a:off x="7888754" y="102870"/>
            <a:ext cx="1029000" cy="342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Tosta</a:t>
            </a:r>
            <a:endParaRPr sz="1100"/>
          </a:p>
        </p:txBody>
      </p:sp>
      <p:sp>
        <p:nvSpPr>
          <p:cNvPr id="250" name="Google Shape;250;p35"/>
          <p:cNvSpPr txBox="1"/>
          <p:nvPr/>
        </p:nvSpPr>
        <p:spPr>
          <a:xfrm>
            <a:off x="456200" y="818700"/>
            <a:ext cx="56472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Principais fatores que originaram a linguagem do moco:</a:t>
            </a:r>
            <a:endParaRPr sz="24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35"/>
          <p:cNvSpPr txBox="1"/>
          <p:nvPr/>
        </p:nvSpPr>
        <p:spPr>
          <a:xfrm>
            <a:off x="343008" y="4597540"/>
            <a:ext cx="7545900" cy="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 u="sng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https://www.stellabortoni.com.br/index.php/artigos/1148-ioiigo-ias-iilas-a-giaia-qui-saiu-ia-maagioaliiaii-paaa-iomioaa-as-auas-i-a-miiia</a:t>
            </a:r>
            <a:endParaRPr sz="800" u="sng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800" u="sng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http://educapes.capes.gov.br/handle/capes/981279</a:t>
            </a:r>
            <a:endParaRPr sz="8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6"/>
          <p:cNvSpPr/>
          <p:nvPr/>
        </p:nvSpPr>
        <p:spPr>
          <a:xfrm>
            <a:off x="0" y="0"/>
            <a:ext cx="9144000" cy="548700"/>
          </a:xfrm>
          <a:prstGeom prst="rect">
            <a:avLst/>
          </a:prstGeom>
          <a:solidFill>
            <a:srgbClr val="292A2D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6"/>
          <p:cNvSpPr/>
          <p:nvPr/>
        </p:nvSpPr>
        <p:spPr>
          <a:xfrm>
            <a:off x="0" y="0"/>
            <a:ext cx="205800" cy="5143500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36"/>
          <p:cNvSpPr txBox="1"/>
          <p:nvPr/>
        </p:nvSpPr>
        <p:spPr>
          <a:xfrm>
            <a:off x="342989" y="102870"/>
            <a:ext cx="82317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Quantidade de Usuários - Linguagem do Moco</a:t>
            </a:r>
            <a:endParaRPr sz="11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36"/>
          <p:cNvSpPr txBox="1"/>
          <p:nvPr/>
        </p:nvSpPr>
        <p:spPr>
          <a:xfrm>
            <a:off x="8231744" y="4937760"/>
            <a:ext cx="6861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12</a:t>
            </a:r>
            <a:endParaRPr sz="1100"/>
          </a:p>
        </p:txBody>
      </p:sp>
      <p:sp>
        <p:nvSpPr>
          <p:cNvPr id="260" name="Google Shape;260;p36"/>
          <p:cNvSpPr/>
          <p:nvPr/>
        </p:nvSpPr>
        <p:spPr>
          <a:xfrm>
            <a:off x="7888754" y="102870"/>
            <a:ext cx="1029000" cy="342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Tosta</a:t>
            </a:r>
            <a:endParaRPr sz="1100"/>
          </a:p>
        </p:txBody>
      </p:sp>
      <p:sp>
        <p:nvSpPr>
          <p:cNvPr id="261" name="Google Shape;261;p36"/>
          <p:cNvSpPr txBox="1"/>
          <p:nvPr/>
        </p:nvSpPr>
        <p:spPr>
          <a:xfrm>
            <a:off x="514520" y="1538690"/>
            <a:ext cx="48018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A linguagem do moco é usada principalmente por presos e integrantes do crime organizado no Brasil. Com mais de 800 mil presos (dados de 2024), muitos utilizam esse código dentro e fora dos presídios, influenciando também familiares, advogados, simpatizantes de facções e jovens de periferias, especialmente em áreas com forte atuação do tráfico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900" b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Crescimento</a:t>
            </a: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pt-BR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acompanha o aumento da </a:t>
            </a:r>
            <a:r>
              <a:rPr lang="pt-BR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população carcerária </a:t>
            </a: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e a </a:t>
            </a:r>
            <a:r>
              <a:rPr lang="pt-BR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expansão das facções.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36"/>
          <p:cNvSpPr/>
          <p:nvPr/>
        </p:nvSpPr>
        <p:spPr>
          <a:xfrm>
            <a:off x="5487829" y="1714500"/>
            <a:ext cx="2743800" cy="2057400"/>
          </a:xfrm>
          <a:prstGeom prst="roundRect">
            <a:avLst>
              <a:gd name="adj" fmla="val 16667"/>
            </a:avLst>
          </a:prstGeom>
          <a:solidFill>
            <a:srgbClr val="4472C4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36"/>
          <p:cNvSpPr txBox="1"/>
          <p:nvPr/>
        </p:nvSpPr>
        <p:spPr>
          <a:xfrm>
            <a:off x="5625024" y="2571750"/>
            <a:ext cx="24696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EXEMPLOS DE ESCRITA</a:t>
            </a:r>
            <a:endParaRPr sz="1100"/>
          </a:p>
        </p:txBody>
      </p:sp>
      <p:sp>
        <p:nvSpPr>
          <p:cNvPr id="264" name="Google Shape;264;p36"/>
          <p:cNvSpPr txBox="1"/>
          <p:nvPr/>
        </p:nvSpPr>
        <p:spPr>
          <a:xfrm>
            <a:off x="445833" y="4712240"/>
            <a:ext cx="75459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 i="1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https://www.gov.br/senappen/pt-br/assuntos/noticias/senappen-divulga-levantamento-de-informacoes-penitenciarias-referente-ao-primeiro-semestre-de-2024</a:t>
            </a:r>
            <a:endParaRPr sz="600" i="1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 i="1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https://www.cnnbrasil.com.br/nacional/brasil/quase-1-milhao-de-pessoas-cumpriam-pena-no-brasil-em-2024/</a:t>
            </a:r>
            <a:endParaRPr sz="600" i="1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 i="1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https://terrabrasilnoticias.com/2024/10/brasil-tem-664-mil-presos-enquanto-capacidade-das-celas-e-de-489-mil-vagas/</a:t>
            </a:r>
            <a:endParaRPr sz="600" i="1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36"/>
          <p:cNvSpPr txBox="1"/>
          <p:nvPr/>
        </p:nvSpPr>
        <p:spPr>
          <a:xfrm>
            <a:off x="456200" y="818700"/>
            <a:ext cx="564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Falantes:</a:t>
            </a:r>
            <a:endParaRPr sz="24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6" name="Google Shape;26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7825" y="1714500"/>
            <a:ext cx="2743800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6"/>
          <p:cNvSpPr txBox="1"/>
          <p:nvPr/>
        </p:nvSpPr>
        <p:spPr>
          <a:xfrm>
            <a:off x="5359825" y="3771900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i="1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https://g1.globo.com/rj/rio-de-janeiro/noticia/2018/11/12/presidio-do-rj-e-um-dos-piores-de-toda-a-america-diz-comissao-de-direitos-humanos.ghtml</a:t>
            </a:r>
            <a:endParaRPr sz="800" i="1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i="1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7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2A2D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37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37"/>
          <p:cNvSpPr txBox="1"/>
          <p:nvPr/>
        </p:nvSpPr>
        <p:spPr>
          <a:xfrm>
            <a:off x="342989" y="102870"/>
            <a:ext cx="8231744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Amostras Registradas - Linguagem do Moco</a:t>
            </a:r>
            <a:endParaRPr sz="1100"/>
          </a:p>
        </p:txBody>
      </p:sp>
      <p:sp>
        <p:nvSpPr>
          <p:cNvPr id="275" name="Google Shape;275;p37"/>
          <p:cNvSpPr txBox="1"/>
          <p:nvPr/>
        </p:nvSpPr>
        <p:spPr>
          <a:xfrm>
            <a:off x="8231744" y="4937760"/>
            <a:ext cx="6861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13</a:t>
            </a:r>
            <a:endParaRPr sz="1100"/>
          </a:p>
        </p:txBody>
      </p:sp>
      <p:sp>
        <p:nvSpPr>
          <p:cNvPr id="276" name="Google Shape;276;p37"/>
          <p:cNvSpPr/>
          <p:nvPr/>
        </p:nvSpPr>
        <p:spPr>
          <a:xfrm>
            <a:off x="7888754" y="102870"/>
            <a:ext cx="1028968" cy="342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Tosta</a:t>
            </a:r>
            <a:endParaRPr sz="1100"/>
          </a:p>
        </p:txBody>
      </p:sp>
      <p:sp>
        <p:nvSpPr>
          <p:cNvPr id="277" name="Google Shape;277;p37"/>
          <p:cNvSpPr txBox="1"/>
          <p:nvPr/>
        </p:nvSpPr>
        <p:spPr>
          <a:xfrm>
            <a:off x="205800" y="946650"/>
            <a:ext cx="5144700" cy="3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Os Racionais MC’s ajudaram a popularizar expressões do sistema carcerário antes mesmo da ascensão do PCC em São Paulo.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 Músicas como </a:t>
            </a:r>
            <a:r>
              <a:rPr lang="pt-BR" sz="1900" i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"Diário de um Detento"</a:t>
            </a: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t-BR" sz="1900" i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"Vida Loka I e II"</a:t>
            </a: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 e </a:t>
            </a:r>
            <a:r>
              <a:rPr lang="pt-BR" sz="1900" i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"Capítulo 4, Versículo 3"</a:t>
            </a: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 retratam a vida nas prisões, usam gírias do crime e denunciam a repressão policial.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Seu impacto fez com que milhões de jovens entrassem em contato com essa linguagem, compreendendo a realidade prisional.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37"/>
          <p:cNvSpPr/>
          <p:nvPr/>
        </p:nvSpPr>
        <p:spPr>
          <a:xfrm>
            <a:off x="6286175" y="631050"/>
            <a:ext cx="1333800" cy="1391400"/>
          </a:xfrm>
          <a:prstGeom prst="roundRect">
            <a:avLst>
              <a:gd name="adj" fmla="val 16667"/>
            </a:avLst>
          </a:prstGeom>
          <a:solidFill>
            <a:srgbClr val="4472C4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37"/>
          <p:cNvSpPr/>
          <p:nvPr/>
        </p:nvSpPr>
        <p:spPr>
          <a:xfrm>
            <a:off x="6286175" y="2139150"/>
            <a:ext cx="1333800" cy="1391400"/>
          </a:xfrm>
          <a:prstGeom prst="roundRect">
            <a:avLst>
              <a:gd name="adj" fmla="val 16667"/>
            </a:avLst>
          </a:prstGeom>
          <a:solidFill>
            <a:srgbClr val="4472C4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37"/>
          <p:cNvSpPr/>
          <p:nvPr/>
        </p:nvSpPr>
        <p:spPr>
          <a:xfrm>
            <a:off x="6286175" y="3647250"/>
            <a:ext cx="1333800" cy="1391400"/>
          </a:xfrm>
          <a:prstGeom prst="roundRect">
            <a:avLst>
              <a:gd name="adj" fmla="val 16667"/>
            </a:avLst>
          </a:prstGeom>
          <a:solidFill>
            <a:srgbClr val="4472C4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1" name="Google Shape;28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175" y="631050"/>
            <a:ext cx="1333800" cy="1391400"/>
          </a:xfrm>
          <a:prstGeom prst="rect">
            <a:avLst/>
          </a:prstGeom>
          <a:solidFill>
            <a:srgbClr val="4472C4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</p:pic>
      <p:pic>
        <p:nvPicPr>
          <p:cNvPr id="282" name="Google Shape;28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6175" y="2139150"/>
            <a:ext cx="1333800" cy="139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7375" y="3647250"/>
            <a:ext cx="1391400" cy="139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8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2A2D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38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38"/>
          <p:cNvSpPr txBox="1"/>
          <p:nvPr/>
        </p:nvSpPr>
        <p:spPr>
          <a:xfrm>
            <a:off x="342989" y="102870"/>
            <a:ext cx="82317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Amostras Registradas - Linguagem do Moco</a:t>
            </a:r>
            <a:endParaRPr sz="11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38"/>
          <p:cNvSpPr txBox="1"/>
          <p:nvPr/>
        </p:nvSpPr>
        <p:spPr>
          <a:xfrm>
            <a:off x="8231744" y="4937760"/>
            <a:ext cx="6861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14</a:t>
            </a:r>
            <a:endParaRPr sz="1100"/>
          </a:p>
        </p:txBody>
      </p:sp>
      <p:sp>
        <p:nvSpPr>
          <p:cNvPr id="292" name="Google Shape;292;p38"/>
          <p:cNvSpPr/>
          <p:nvPr/>
        </p:nvSpPr>
        <p:spPr>
          <a:xfrm>
            <a:off x="7888754" y="102870"/>
            <a:ext cx="1028968" cy="342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Tosta</a:t>
            </a:r>
            <a:endParaRPr sz="1100"/>
          </a:p>
        </p:txBody>
      </p:sp>
      <p:pic>
        <p:nvPicPr>
          <p:cNvPr id="293" name="Google Shape;29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776" y="1642848"/>
            <a:ext cx="1028974" cy="102896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8"/>
          <p:cNvSpPr txBox="1"/>
          <p:nvPr/>
        </p:nvSpPr>
        <p:spPr>
          <a:xfrm>
            <a:off x="456200" y="818700"/>
            <a:ext cx="564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Menções Honrosas:</a:t>
            </a:r>
            <a:endParaRPr sz="24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5" name="Google Shape;295;p38"/>
          <p:cNvPicPr preferRelativeResize="0"/>
          <p:nvPr/>
        </p:nvPicPr>
        <p:blipFill rotWithShape="1">
          <a:blip r:embed="rId4">
            <a:alphaModFix/>
          </a:blip>
          <a:srcRect l="11439" t="6864" r="12900"/>
          <a:stretch/>
        </p:blipFill>
        <p:spPr>
          <a:xfrm>
            <a:off x="3011750" y="1642850"/>
            <a:ext cx="1028950" cy="102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66563" y="2941850"/>
            <a:ext cx="1784600" cy="178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4575" y="1642850"/>
            <a:ext cx="1028949" cy="1028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46650" y="1642849"/>
            <a:ext cx="1028950" cy="102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57450" y="1642850"/>
            <a:ext cx="950387" cy="102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780262" y="1642850"/>
            <a:ext cx="1028974" cy="1028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/>
          <p:nvPr/>
        </p:nvSpPr>
        <p:spPr>
          <a:xfrm>
            <a:off x="0" y="0"/>
            <a:ext cx="9144000" cy="548700"/>
          </a:xfrm>
          <a:prstGeom prst="rect">
            <a:avLst/>
          </a:prstGeom>
          <a:solidFill>
            <a:srgbClr val="292A2D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39"/>
          <p:cNvSpPr/>
          <p:nvPr/>
        </p:nvSpPr>
        <p:spPr>
          <a:xfrm>
            <a:off x="0" y="0"/>
            <a:ext cx="205800" cy="5143500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39"/>
          <p:cNvSpPr txBox="1"/>
          <p:nvPr/>
        </p:nvSpPr>
        <p:spPr>
          <a:xfrm>
            <a:off x="342989" y="102870"/>
            <a:ext cx="82317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Amostras Registradas - Linguagem do Moco</a:t>
            </a:r>
            <a:endParaRPr sz="11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39"/>
          <p:cNvSpPr txBox="1"/>
          <p:nvPr/>
        </p:nvSpPr>
        <p:spPr>
          <a:xfrm>
            <a:off x="8231744" y="4937760"/>
            <a:ext cx="6861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15</a:t>
            </a:r>
            <a:endParaRPr sz="1100"/>
          </a:p>
        </p:txBody>
      </p:sp>
      <p:sp>
        <p:nvSpPr>
          <p:cNvPr id="309" name="Google Shape;309;p39"/>
          <p:cNvSpPr/>
          <p:nvPr/>
        </p:nvSpPr>
        <p:spPr>
          <a:xfrm>
            <a:off x="7888754" y="102870"/>
            <a:ext cx="1029000" cy="342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Tosta</a:t>
            </a:r>
            <a:endParaRPr sz="1100"/>
          </a:p>
        </p:txBody>
      </p:sp>
      <p:sp>
        <p:nvSpPr>
          <p:cNvPr id="310" name="Google Shape;310;p39"/>
          <p:cNvSpPr txBox="1"/>
          <p:nvPr/>
        </p:nvSpPr>
        <p:spPr>
          <a:xfrm>
            <a:off x="456200" y="818700"/>
            <a:ext cx="564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Filmes:</a:t>
            </a:r>
            <a:endParaRPr sz="24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39"/>
          <p:cNvSpPr txBox="1"/>
          <p:nvPr/>
        </p:nvSpPr>
        <p:spPr>
          <a:xfrm>
            <a:off x="1999650" y="1759800"/>
            <a:ext cx="5144700" cy="16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pt-BR" sz="1900" b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Carandiru</a:t>
            </a: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 (2003, de Hector Babenco)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pt-BR" sz="1900" b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Salve Geral</a:t>
            </a: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 (2009)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pt-BR" sz="1900" b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Cidade de Deus</a:t>
            </a: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 (2002)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rPr lang="pt-BR" sz="1900" b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Tropa de Elite</a:t>
            </a:r>
            <a:r>
              <a:rPr lang="pt-BR" sz="1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 (2007)</a:t>
            </a:r>
            <a:endParaRPr sz="19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0"/>
          <p:cNvSpPr/>
          <p:nvPr/>
        </p:nvSpPr>
        <p:spPr>
          <a:xfrm>
            <a:off x="0" y="0"/>
            <a:ext cx="9144000" cy="548700"/>
          </a:xfrm>
          <a:prstGeom prst="rect">
            <a:avLst/>
          </a:prstGeom>
          <a:solidFill>
            <a:srgbClr val="292A2D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40"/>
          <p:cNvSpPr/>
          <p:nvPr/>
        </p:nvSpPr>
        <p:spPr>
          <a:xfrm>
            <a:off x="0" y="0"/>
            <a:ext cx="205800" cy="5143500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40"/>
          <p:cNvSpPr txBox="1"/>
          <p:nvPr/>
        </p:nvSpPr>
        <p:spPr>
          <a:xfrm>
            <a:off x="342989" y="102870"/>
            <a:ext cx="82317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Região Geográfica - Linguagem do Moco</a:t>
            </a:r>
            <a:endParaRPr sz="11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40"/>
          <p:cNvSpPr txBox="1"/>
          <p:nvPr/>
        </p:nvSpPr>
        <p:spPr>
          <a:xfrm>
            <a:off x="8231744" y="4937760"/>
            <a:ext cx="6861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12</a:t>
            </a:r>
            <a:endParaRPr sz="1100"/>
          </a:p>
        </p:txBody>
      </p:sp>
      <p:sp>
        <p:nvSpPr>
          <p:cNvPr id="320" name="Google Shape;320;p40"/>
          <p:cNvSpPr/>
          <p:nvPr/>
        </p:nvSpPr>
        <p:spPr>
          <a:xfrm>
            <a:off x="7888754" y="102870"/>
            <a:ext cx="1029000" cy="342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Cauã</a:t>
            </a:r>
            <a:endParaRPr sz="1100"/>
          </a:p>
        </p:txBody>
      </p:sp>
      <p:sp>
        <p:nvSpPr>
          <p:cNvPr id="321" name="Google Shape;321;p40"/>
          <p:cNvSpPr txBox="1"/>
          <p:nvPr/>
        </p:nvSpPr>
        <p:spPr>
          <a:xfrm>
            <a:off x="501550" y="1831675"/>
            <a:ext cx="564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Rio de Janeiro</a:t>
            </a:r>
            <a:endParaRPr sz="2400" b="1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40"/>
          <p:cNvSpPr txBox="1"/>
          <p:nvPr/>
        </p:nvSpPr>
        <p:spPr>
          <a:xfrm>
            <a:off x="501550" y="911075"/>
            <a:ext cx="5647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Consolidação da língua do moco nas regiões Sudeste e Sul do Brasil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Presídios e centros urbanos como principais locais de difusão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40"/>
          <p:cNvSpPr txBox="1"/>
          <p:nvPr/>
        </p:nvSpPr>
        <p:spPr>
          <a:xfrm>
            <a:off x="635000" y="2676075"/>
            <a:ext cx="7060500" cy="19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Primeira região a estruturar a linguagem prisional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Surgimento do Comando Vermelho no final da década de 1970, no presídio da Ilha Grande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Influência da convivência entre presos comuns e políticos na ditadura militar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Desenvolvimento de códigos de conduta e linguagem própria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1"/>
          <p:cNvSpPr/>
          <p:nvPr/>
        </p:nvSpPr>
        <p:spPr>
          <a:xfrm>
            <a:off x="0" y="0"/>
            <a:ext cx="9144000" cy="548700"/>
          </a:xfrm>
          <a:prstGeom prst="rect">
            <a:avLst/>
          </a:prstGeom>
          <a:solidFill>
            <a:srgbClr val="292A2D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41"/>
          <p:cNvSpPr/>
          <p:nvPr/>
        </p:nvSpPr>
        <p:spPr>
          <a:xfrm>
            <a:off x="0" y="0"/>
            <a:ext cx="205800" cy="5143500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41"/>
          <p:cNvSpPr txBox="1"/>
          <p:nvPr/>
        </p:nvSpPr>
        <p:spPr>
          <a:xfrm>
            <a:off x="342989" y="102870"/>
            <a:ext cx="82317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Região Geográfica - Linguagem do Moco</a:t>
            </a:r>
            <a:endParaRPr sz="11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41"/>
          <p:cNvSpPr txBox="1"/>
          <p:nvPr/>
        </p:nvSpPr>
        <p:spPr>
          <a:xfrm>
            <a:off x="8231744" y="4937760"/>
            <a:ext cx="6861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12</a:t>
            </a:r>
            <a:endParaRPr sz="1100"/>
          </a:p>
        </p:txBody>
      </p:sp>
      <p:sp>
        <p:nvSpPr>
          <p:cNvPr id="332" name="Google Shape;332;p41"/>
          <p:cNvSpPr/>
          <p:nvPr/>
        </p:nvSpPr>
        <p:spPr>
          <a:xfrm>
            <a:off x="7888754" y="102870"/>
            <a:ext cx="1029000" cy="342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Cauã</a:t>
            </a:r>
            <a:endParaRPr sz="1100"/>
          </a:p>
        </p:txBody>
      </p:sp>
      <p:sp>
        <p:nvSpPr>
          <p:cNvPr id="333" name="Google Shape;333;p41"/>
          <p:cNvSpPr txBox="1"/>
          <p:nvPr/>
        </p:nvSpPr>
        <p:spPr>
          <a:xfrm>
            <a:off x="635000" y="911075"/>
            <a:ext cx="564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São Paulo</a:t>
            </a:r>
            <a:endParaRPr sz="2400" b="1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41"/>
          <p:cNvSpPr txBox="1"/>
          <p:nvPr/>
        </p:nvSpPr>
        <p:spPr>
          <a:xfrm>
            <a:off x="635000" y="1827550"/>
            <a:ext cx="7060500" cy="19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Expansão da gíria prisional nos anos 1990 com o crescimento do PCC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Organização e padronização dos termos pelo PCC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Uso da linguagem como forma de controle e comunicação entre presos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2"/>
          <p:cNvSpPr/>
          <p:nvPr/>
        </p:nvSpPr>
        <p:spPr>
          <a:xfrm>
            <a:off x="0" y="0"/>
            <a:ext cx="9144000" cy="548700"/>
          </a:xfrm>
          <a:prstGeom prst="rect">
            <a:avLst/>
          </a:prstGeom>
          <a:solidFill>
            <a:srgbClr val="292A2D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42"/>
          <p:cNvSpPr/>
          <p:nvPr/>
        </p:nvSpPr>
        <p:spPr>
          <a:xfrm>
            <a:off x="0" y="0"/>
            <a:ext cx="205800" cy="5143500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42"/>
          <p:cNvSpPr txBox="1"/>
          <p:nvPr/>
        </p:nvSpPr>
        <p:spPr>
          <a:xfrm>
            <a:off x="342989" y="102870"/>
            <a:ext cx="82317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 do surgimento - Linguagem do Moco</a:t>
            </a:r>
            <a:endParaRPr sz="11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42"/>
          <p:cNvSpPr txBox="1"/>
          <p:nvPr/>
        </p:nvSpPr>
        <p:spPr>
          <a:xfrm>
            <a:off x="8231744" y="4937760"/>
            <a:ext cx="6861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12</a:t>
            </a:r>
            <a:endParaRPr sz="1100"/>
          </a:p>
        </p:txBody>
      </p:sp>
      <p:sp>
        <p:nvSpPr>
          <p:cNvPr id="343" name="Google Shape;343;p42"/>
          <p:cNvSpPr/>
          <p:nvPr/>
        </p:nvSpPr>
        <p:spPr>
          <a:xfrm>
            <a:off x="7888754" y="102870"/>
            <a:ext cx="1029000" cy="342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Cauã</a:t>
            </a:r>
            <a:endParaRPr sz="1100"/>
          </a:p>
        </p:txBody>
      </p:sp>
      <p:sp>
        <p:nvSpPr>
          <p:cNvPr id="344" name="Google Shape;344;p42"/>
          <p:cNvSpPr txBox="1"/>
          <p:nvPr/>
        </p:nvSpPr>
        <p:spPr>
          <a:xfrm>
            <a:off x="635000" y="911075"/>
            <a:ext cx="564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Surgimento</a:t>
            </a:r>
            <a:endParaRPr sz="2400" b="1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42"/>
          <p:cNvSpPr txBox="1"/>
          <p:nvPr/>
        </p:nvSpPr>
        <p:spPr>
          <a:xfrm>
            <a:off x="635000" y="1827550"/>
            <a:ext cx="7060500" cy="19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- 1969: Presos políticos começam a ser colocados junto com presos comuns na Penitenciária Cândido Mendes, na Ilha Grande (RJ)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Trocas de conhecimento e organização interna influenciam na formação de facções e na criação da linguagem prisional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Final da década de 1970: Formação do </a:t>
            </a:r>
            <a:r>
              <a:rPr lang="pt-BR" sz="1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Comando Vermelho, que sistematizou a gíria carcerária</a:t>
            </a: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com regras, códigos e termos próprios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3"/>
          <p:cNvSpPr/>
          <p:nvPr/>
        </p:nvSpPr>
        <p:spPr>
          <a:xfrm>
            <a:off x="0" y="0"/>
            <a:ext cx="9144000" cy="548700"/>
          </a:xfrm>
          <a:prstGeom prst="rect">
            <a:avLst/>
          </a:prstGeom>
          <a:solidFill>
            <a:srgbClr val="292A2D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43"/>
          <p:cNvSpPr/>
          <p:nvPr/>
        </p:nvSpPr>
        <p:spPr>
          <a:xfrm>
            <a:off x="0" y="0"/>
            <a:ext cx="205800" cy="5143500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43"/>
          <p:cNvSpPr txBox="1"/>
          <p:nvPr/>
        </p:nvSpPr>
        <p:spPr>
          <a:xfrm>
            <a:off x="342989" y="102870"/>
            <a:ext cx="82317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Sistema Gráfico - Linguagem do Moco</a:t>
            </a:r>
            <a:endParaRPr sz="11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43"/>
          <p:cNvSpPr txBox="1"/>
          <p:nvPr/>
        </p:nvSpPr>
        <p:spPr>
          <a:xfrm>
            <a:off x="8231744" y="4937760"/>
            <a:ext cx="6861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12</a:t>
            </a:r>
            <a:endParaRPr sz="1100"/>
          </a:p>
        </p:txBody>
      </p:sp>
      <p:sp>
        <p:nvSpPr>
          <p:cNvPr id="354" name="Google Shape;354;p43"/>
          <p:cNvSpPr/>
          <p:nvPr/>
        </p:nvSpPr>
        <p:spPr>
          <a:xfrm>
            <a:off x="7888754" y="102870"/>
            <a:ext cx="1029000" cy="342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Cauã</a:t>
            </a:r>
            <a:endParaRPr sz="1100"/>
          </a:p>
        </p:txBody>
      </p:sp>
      <p:sp>
        <p:nvSpPr>
          <p:cNvPr id="355" name="Google Shape;355;p43"/>
          <p:cNvSpPr txBox="1"/>
          <p:nvPr/>
        </p:nvSpPr>
        <p:spPr>
          <a:xfrm>
            <a:off x="710575" y="1086725"/>
            <a:ext cx="7060500" cy="19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A língua do moco </a:t>
            </a:r>
            <a:r>
              <a:rPr lang="pt-BR" sz="1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não possui um sistema gráfico próprio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Não há um </a:t>
            </a:r>
            <a:r>
              <a:rPr lang="pt-BR" sz="1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alfabeto específico</a:t>
            </a: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ou uma </a:t>
            </a:r>
            <a:r>
              <a:rPr lang="pt-BR" sz="1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escrita separada do português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A linguagem é </a:t>
            </a:r>
            <a:r>
              <a:rPr lang="pt-BR" sz="1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oral</a:t>
            </a: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usada para facilitar a comunicação entre os presos sem ser compreendida por agentes externos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69B0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6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ED7D31"/>
          </a:solidFill>
          <a:ln w="9525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342989" y="102870"/>
            <a:ext cx="8231744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Sumário</a:t>
            </a:r>
            <a:endParaRPr sz="1100"/>
          </a:p>
        </p:txBody>
      </p:sp>
      <p:sp>
        <p:nvSpPr>
          <p:cNvPr id="142" name="Google Shape;142;p26"/>
          <p:cNvSpPr txBox="1"/>
          <p:nvPr/>
        </p:nvSpPr>
        <p:spPr>
          <a:xfrm>
            <a:off x="8231744" y="4937760"/>
            <a:ext cx="685979" cy="2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0" i="0" u="none" strike="noStrike" cap="none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2</a:t>
            </a:r>
            <a:endParaRPr sz="1100"/>
          </a:p>
        </p:txBody>
      </p:sp>
      <p:sp>
        <p:nvSpPr>
          <p:cNvPr id="143" name="Google Shape;143;p26"/>
          <p:cNvSpPr txBox="1"/>
          <p:nvPr/>
        </p:nvSpPr>
        <p:spPr>
          <a:xfrm>
            <a:off x="548783" y="1234440"/>
            <a:ext cx="7888800" cy="17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1. Introdução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2. Língua Umonani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3. Linguagem do Moco (encrenca)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4. Conclusão</a:t>
            </a:r>
            <a:endParaRPr sz="1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4"/>
          <p:cNvSpPr/>
          <p:nvPr/>
        </p:nvSpPr>
        <p:spPr>
          <a:xfrm>
            <a:off x="0" y="0"/>
            <a:ext cx="9144000" cy="548700"/>
          </a:xfrm>
          <a:prstGeom prst="rect">
            <a:avLst/>
          </a:prstGeom>
          <a:solidFill>
            <a:srgbClr val="292A2D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44"/>
          <p:cNvSpPr/>
          <p:nvPr/>
        </p:nvSpPr>
        <p:spPr>
          <a:xfrm>
            <a:off x="0" y="0"/>
            <a:ext cx="205800" cy="5143500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44"/>
          <p:cNvSpPr txBox="1"/>
          <p:nvPr/>
        </p:nvSpPr>
        <p:spPr>
          <a:xfrm>
            <a:off x="342989" y="102870"/>
            <a:ext cx="82317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Sistema Gráfico - Linguagem do Moco</a:t>
            </a:r>
            <a:endParaRPr sz="11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44"/>
          <p:cNvSpPr txBox="1"/>
          <p:nvPr/>
        </p:nvSpPr>
        <p:spPr>
          <a:xfrm>
            <a:off x="8231744" y="4937760"/>
            <a:ext cx="6861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12</a:t>
            </a:r>
            <a:endParaRPr sz="1100"/>
          </a:p>
        </p:txBody>
      </p:sp>
      <p:sp>
        <p:nvSpPr>
          <p:cNvPr id="364" name="Google Shape;364;p44"/>
          <p:cNvSpPr/>
          <p:nvPr/>
        </p:nvSpPr>
        <p:spPr>
          <a:xfrm>
            <a:off x="7888754" y="102870"/>
            <a:ext cx="1029000" cy="342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Cauã</a:t>
            </a:r>
            <a:endParaRPr sz="1100"/>
          </a:p>
        </p:txBody>
      </p:sp>
      <p:sp>
        <p:nvSpPr>
          <p:cNvPr id="365" name="Google Shape;365;p44"/>
          <p:cNvSpPr txBox="1"/>
          <p:nvPr/>
        </p:nvSpPr>
        <p:spPr>
          <a:xfrm>
            <a:off x="725675" y="1872900"/>
            <a:ext cx="2797200" cy="30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Expressão: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Correr pelo certo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Fita dada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Cavalo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Bonde 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Salve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Ta na contenção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Virar a chave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Cortar a disciplina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6" name="Google Shape;366;p44"/>
          <p:cNvSpPr txBox="1"/>
          <p:nvPr/>
        </p:nvSpPr>
        <p:spPr>
          <a:xfrm>
            <a:off x="559425" y="933750"/>
            <a:ext cx="564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Exemplos de falas:</a:t>
            </a:r>
            <a:endParaRPr sz="2400" b="1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44"/>
          <p:cNvSpPr txBox="1"/>
          <p:nvPr/>
        </p:nvSpPr>
        <p:spPr>
          <a:xfrm>
            <a:off x="3871650" y="1872900"/>
            <a:ext cx="4458900" cy="30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Significado: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Seguir as regras da facção.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Informação vazada.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Pessoa que transporta algo ilegal.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Grupo de criminosos em ação.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lang="pt-BR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Ordem ou comunicado interno.</a:t>
            </a:r>
            <a:br>
              <a:rPr lang="pt-BR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lang="pt-BR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Alguém que está vigiando ou protegendo um local.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 Mudar de lado ou trair a facção.</a:t>
            </a:r>
            <a:b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pt-BR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Desrespeitar as regras internas da facção.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5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69B0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45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ED7D31"/>
          </a:solidFill>
          <a:ln w="9525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45"/>
          <p:cNvSpPr txBox="1"/>
          <p:nvPr/>
        </p:nvSpPr>
        <p:spPr>
          <a:xfrm>
            <a:off x="342989" y="102870"/>
            <a:ext cx="8231744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Conclusão</a:t>
            </a:r>
            <a:endParaRPr sz="1100"/>
          </a:p>
        </p:txBody>
      </p:sp>
      <p:sp>
        <p:nvSpPr>
          <p:cNvPr id="375" name="Google Shape;375;p45"/>
          <p:cNvSpPr txBox="1"/>
          <p:nvPr/>
        </p:nvSpPr>
        <p:spPr>
          <a:xfrm>
            <a:off x="8231744" y="4937760"/>
            <a:ext cx="685979" cy="2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17</a:t>
            </a:r>
            <a:endParaRPr sz="1100"/>
          </a:p>
        </p:txBody>
      </p:sp>
      <p:sp>
        <p:nvSpPr>
          <p:cNvPr id="376" name="Google Shape;376;p45"/>
          <p:cNvSpPr/>
          <p:nvPr/>
        </p:nvSpPr>
        <p:spPr>
          <a:xfrm>
            <a:off x="7888754" y="102870"/>
            <a:ext cx="1028968" cy="342900"/>
          </a:xfrm>
          <a:prstGeom prst="roundRect">
            <a:avLst>
              <a:gd name="adj" fmla="val 16667"/>
            </a:avLst>
          </a:prstGeom>
          <a:solidFill>
            <a:srgbClr val="F79646"/>
          </a:solidFill>
          <a:ln w="9525" cap="flat" cmpd="sng">
            <a:solidFill>
              <a:srgbClr val="F79646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77" name="Google Shape;377;p45"/>
          <p:cNvSpPr txBox="1"/>
          <p:nvPr/>
        </p:nvSpPr>
        <p:spPr>
          <a:xfrm>
            <a:off x="548783" y="1234440"/>
            <a:ext cx="7888754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O estudo comparativo revela como línguas e expressões linguísticas refletem movimentos migratórios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Umonani demonstra a preservação de uma identidade cultural através da língua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A Linguagem do Moco ilustra como expressões de grupos marginalizados podem ser incorporadas ao vocabulário geral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Ambos os casos mostram a língua como fenômeno vivo, em constante transformação</a:t>
            </a:r>
            <a:endParaRPr sz="1100"/>
          </a:p>
        </p:txBody>
      </p:sp>
      <p:sp>
        <p:nvSpPr>
          <p:cNvPr id="378" name="Google Shape;378;p45"/>
          <p:cNvSpPr txBox="1"/>
          <p:nvPr/>
        </p:nvSpPr>
        <p:spPr>
          <a:xfrm>
            <a:off x="548783" y="4663440"/>
            <a:ext cx="754576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i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Fonte: Elaborado pelos autores com base nas pesquisas realizadas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69B0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7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ED7D31"/>
          </a:solidFill>
          <a:ln w="9525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7"/>
          <p:cNvSpPr txBox="1"/>
          <p:nvPr/>
        </p:nvSpPr>
        <p:spPr>
          <a:xfrm>
            <a:off x="342989" y="102870"/>
            <a:ext cx="8231744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Introdução</a:t>
            </a:r>
            <a:endParaRPr sz="1100"/>
          </a:p>
        </p:txBody>
      </p:sp>
      <p:sp>
        <p:nvSpPr>
          <p:cNvPr id="151" name="Google Shape;151;p27"/>
          <p:cNvSpPr txBox="1"/>
          <p:nvPr/>
        </p:nvSpPr>
        <p:spPr>
          <a:xfrm>
            <a:off x="8231744" y="4937760"/>
            <a:ext cx="685979" cy="2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3</a:t>
            </a:r>
            <a:endParaRPr sz="1100"/>
          </a:p>
        </p:txBody>
      </p:sp>
      <p:sp>
        <p:nvSpPr>
          <p:cNvPr id="152" name="Google Shape;152;p27"/>
          <p:cNvSpPr/>
          <p:nvPr/>
        </p:nvSpPr>
        <p:spPr>
          <a:xfrm>
            <a:off x="7888754" y="102870"/>
            <a:ext cx="1028968" cy="342900"/>
          </a:xfrm>
          <a:prstGeom prst="roundRect">
            <a:avLst>
              <a:gd name="adj" fmla="val 16667"/>
            </a:avLst>
          </a:prstGeom>
          <a:solidFill>
            <a:srgbClr val="4F81BD"/>
          </a:solidFill>
          <a:ln w="9525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153" name="Google Shape;153;p27"/>
          <p:cNvSpPr txBox="1"/>
          <p:nvPr/>
        </p:nvSpPr>
        <p:spPr>
          <a:xfrm>
            <a:off x="377336" y="1234440"/>
            <a:ext cx="8595300" cy="17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Este seminário apresenta um estudo entre duas linguagens distintas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Umonani: A língua a se tornar ideal segundo Jairo Galindo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Linguagem do Moco (encrenca): Expressão linguística brasileira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Metodologia: Pesquisa bibliográfica, análise de registros históricos e exemplos multimídia</a:t>
            </a:r>
            <a:endParaRPr sz="1100"/>
          </a:p>
        </p:txBody>
      </p:sp>
      <p:sp>
        <p:nvSpPr>
          <p:cNvPr id="154" name="Google Shape;154;p27"/>
          <p:cNvSpPr txBox="1"/>
          <p:nvPr/>
        </p:nvSpPr>
        <p:spPr>
          <a:xfrm>
            <a:off x="548783" y="4663440"/>
            <a:ext cx="754576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i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Fonte: Elaborado pelos autores com base nas pesquisas realizadas.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69B0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8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ED7D31"/>
          </a:solidFill>
          <a:ln w="9525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342989" y="102870"/>
            <a:ext cx="8231744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Língua Umonani</a:t>
            </a:r>
            <a:endParaRPr sz="1100"/>
          </a:p>
        </p:txBody>
      </p:sp>
      <p:sp>
        <p:nvSpPr>
          <p:cNvPr id="162" name="Google Shape;162;p28"/>
          <p:cNvSpPr txBox="1"/>
          <p:nvPr/>
        </p:nvSpPr>
        <p:spPr>
          <a:xfrm>
            <a:off x="342989" y="685800"/>
            <a:ext cx="8231744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i="1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Origem, falantes e características</a:t>
            </a:r>
            <a:endParaRPr sz="1100"/>
          </a:p>
        </p:txBody>
      </p:sp>
      <p:sp>
        <p:nvSpPr>
          <p:cNvPr id="163" name="Google Shape;163;p28"/>
          <p:cNvSpPr txBox="1"/>
          <p:nvPr/>
        </p:nvSpPr>
        <p:spPr>
          <a:xfrm>
            <a:off x="8231744" y="4937760"/>
            <a:ext cx="685979" cy="2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4</a:t>
            </a:r>
            <a:endParaRPr sz="1100"/>
          </a:p>
        </p:txBody>
      </p:sp>
      <p:sp>
        <p:nvSpPr>
          <p:cNvPr id="164" name="Google Shape;164;p28"/>
          <p:cNvSpPr/>
          <p:nvPr/>
        </p:nvSpPr>
        <p:spPr>
          <a:xfrm>
            <a:off x="7888754" y="102870"/>
            <a:ext cx="1028968" cy="342900"/>
          </a:xfrm>
          <a:prstGeom prst="roundRect">
            <a:avLst>
              <a:gd name="adj" fmla="val 16667"/>
            </a:avLst>
          </a:prstGeom>
          <a:solidFill>
            <a:srgbClr val="C0504D"/>
          </a:solidFill>
          <a:ln w="9525" cap="flat" cmpd="sng">
            <a:solidFill>
              <a:srgbClr val="C0504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Arthur</a:t>
            </a:r>
            <a:endParaRPr sz="1100"/>
          </a:p>
        </p:txBody>
      </p:sp>
      <p:sp>
        <p:nvSpPr>
          <p:cNvPr id="165" name="Google Shape;165;p28"/>
          <p:cNvSpPr txBox="1"/>
          <p:nvPr/>
        </p:nvSpPr>
        <p:spPr>
          <a:xfrm>
            <a:off x="872050" y="1956000"/>
            <a:ext cx="7173600" cy="26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Origem: </a:t>
            </a:r>
            <a:endParaRPr sz="18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A “Língua Ideal” Umonani é uma proposta experimental, com origem na tese de doutorado de Jairo Galindo, intitulada:</a:t>
            </a:r>
            <a:endParaRPr sz="18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Análise Contrastiva Sincrônica do Sistema Fonológico do Português do Brasil e do Castelhano da Colômbia (1995).</a:t>
            </a:r>
            <a:endParaRPr sz="18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Sendo assim também, automaticamente, artificial, pois ela foi criada com o propósito de substituir o português, e não sendo aplicada de forma natural com o decorrer do tempo.</a:t>
            </a:r>
            <a:endParaRPr sz="18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8"/>
          <p:cNvSpPr txBox="1"/>
          <p:nvPr/>
        </p:nvSpPr>
        <p:spPr>
          <a:xfrm>
            <a:off x="471575" y="1165850"/>
            <a:ext cx="564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Origem:</a:t>
            </a:r>
            <a:endParaRPr sz="24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8"/>
          <p:cNvSpPr txBox="1"/>
          <p:nvPr/>
        </p:nvSpPr>
        <p:spPr>
          <a:xfrm>
            <a:off x="471575" y="480112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i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Fonte: Livro: A Língua Ideal e La Lengua Ideal - Jairo Galindo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69B0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9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ED7D31"/>
          </a:solidFill>
          <a:ln w="9525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9"/>
          <p:cNvSpPr txBox="1"/>
          <p:nvPr/>
        </p:nvSpPr>
        <p:spPr>
          <a:xfrm>
            <a:off x="342989" y="102870"/>
            <a:ext cx="8231744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Origem da Língua Umonani</a:t>
            </a:r>
            <a:endParaRPr sz="1100"/>
          </a:p>
        </p:txBody>
      </p:sp>
      <p:sp>
        <p:nvSpPr>
          <p:cNvPr id="175" name="Google Shape;175;p29"/>
          <p:cNvSpPr txBox="1"/>
          <p:nvPr/>
        </p:nvSpPr>
        <p:spPr>
          <a:xfrm>
            <a:off x="8231744" y="4937760"/>
            <a:ext cx="685979" cy="2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5</a:t>
            </a:r>
            <a:endParaRPr sz="1100"/>
          </a:p>
        </p:txBody>
      </p:sp>
      <p:sp>
        <p:nvSpPr>
          <p:cNvPr id="176" name="Google Shape;176;p29"/>
          <p:cNvSpPr/>
          <p:nvPr/>
        </p:nvSpPr>
        <p:spPr>
          <a:xfrm>
            <a:off x="7888754" y="102870"/>
            <a:ext cx="1028968" cy="342900"/>
          </a:xfrm>
          <a:prstGeom prst="roundRect">
            <a:avLst>
              <a:gd name="adj" fmla="val 16667"/>
            </a:avLst>
          </a:prstGeom>
          <a:solidFill>
            <a:srgbClr val="C0504D"/>
          </a:solidFill>
          <a:ln w="9525" cap="flat" cmpd="sng">
            <a:solidFill>
              <a:srgbClr val="C0504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Arthur</a:t>
            </a:r>
            <a:endParaRPr sz="1100"/>
          </a:p>
        </p:txBody>
      </p:sp>
      <p:sp>
        <p:nvSpPr>
          <p:cNvPr id="177" name="Google Shape;177;p29"/>
          <p:cNvSpPr txBox="1"/>
          <p:nvPr/>
        </p:nvSpPr>
        <p:spPr>
          <a:xfrm>
            <a:off x="548783" y="1234440"/>
            <a:ext cx="4801800" cy="21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Região geográfica: Indefinido, mas provavelmente todo o Brasil.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Data aproximada: O estudo de Jairo é de 1995.</a:t>
            </a:r>
            <a:endParaRPr sz="18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A origem do termo umonani, vem do da Língua Tupi, seu significado é mistura. </a:t>
            </a:r>
            <a:endParaRPr sz="1800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178" name="Google Shape;178;p29"/>
          <p:cNvSpPr txBox="1"/>
          <p:nvPr/>
        </p:nvSpPr>
        <p:spPr>
          <a:xfrm>
            <a:off x="548783" y="4663440"/>
            <a:ext cx="7545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i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Fonte: Livro: A Língua Ideal e La Lengua Ideal - Jairo Galindo </a:t>
            </a:r>
            <a:endParaRPr sz="1100"/>
          </a:p>
        </p:txBody>
      </p:sp>
      <p:pic>
        <p:nvPicPr>
          <p:cNvPr id="179" name="Google Shape;1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1397" y="1017513"/>
            <a:ext cx="3123327" cy="1746038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9"/>
          <p:cNvSpPr txBox="1"/>
          <p:nvPr/>
        </p:nvSpPr>
        <p:spPr>
          <a:xfrm>
            <a:off x="5491550" y="2871550"/>
            <a:ext cx="27402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registro do livro: A Língua Ideal e La Lengua Ideal, material base para essa pesquisa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69B0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30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ED7D31"/>
          </a:solidFill>
          <a:ln w="9525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30"/>
          <p:cNvSpPr txBox="1"/>
          <p:nvPr/>
        </p:nvSpPr>
        <p:spPr>
          <a:xfrm>
            <a:off x="342989" y="102870"/>
            <a:ext cx="8231744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Amostras Registradas - Umonani</a:t>
            </a:r>
            <a:endParaRPr sz="1100"/>
          </a:p>
        </p:txBody>
      </p:sp>
      <p:sp>
        <p:nvSpPr>
          <p:cNvPr id="188" name="Google Shape;188;p30"/>
          <p:cNvSpPr txBox="1"/>
          <p:nvPr/>
        </p:nvSpPr>
        <p:spPr>
          <a:xfrm>
            <a:off x="8231744" y="4937760"/>
            <a:ext cx="6861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8</a:t>
            </a:r>
            <a:endParaRPr sz="1100"/>
          </a:p>
        </p:txBody>
      </p:sp>
      <p:sp>
        <p:nvSpPr>
          <p:cNvPr id="189" name="Google Shape;189;p30"/>
          <p:cNvSpPr/>
          <p:nvPr/>
        </p:nvSpPr>
        <p:spPr>
          <a:xfrm>
            <a:off x="7888754" y="102870"/>
            <a:ext cx="1028968" cy="342900"/>
          </a:xfrm>
          <a:prstGeom prst="roundRect">
            <a:avLst>
              <a:gd name="adj" fmla="val 16667"/>
            </a:avLst>
          </a:prstGeom>
          <a:solidFill>
            <a:srgbClr val="C0504D"/>
          </a:solidFill>
          <a:ln w="9525" cap="flat" cmpd="sng">
            <a:solidFill>
              <a:srgbClr val="C0504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Arthur</a:t>
            </a:r>
            <a:endParaRPr sz="1100"/>
          </a:p>
        </p:txBody>
      </p:sp>
      <p:sp>
        <p:nvSpPr>
          <p:cNvPr id="190" name="Google Shape;190;p30"/>
          <p:cNvSpPr txBox="1"/>
          <p:nvPr/>
        </p:nvSpPr>
        <p:spPr>
          <a:xfrm>
            <a:off x="548783" y="4663440"/>
            <a:ext cx="7545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 i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Fonte: Livro: A Língua Ideal e La Lengua Ideal - Jairo Galindo</a:t>
            </a:r>
            <a:endParaRPr sz="1100"/>
          </a:p>
        </p:txBody>
      </p:sp>
      <p:pic>
        <p:nvPicPr>
          <p:cNvPr id="191" name="Google Shape;1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4644" y="1141740"/>
            <a:ext cx="5534025" cy="231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0"/>
          <p:cNvSpPr txBox="1"/>
          <p:nvPr/>
        </p:nvSpPr>
        <p:spPr>
          <a:xfrm>
            <a:off x="2032950" y="3568325"/>
            <a:ext cx="5388000" cy="10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Figura representativa da Língua Umonani de acordo com o livro.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69B0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31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ED7D31"/>
          </a:solidFill>
          <a:ln w="9525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31"/>
          <p:cNvSpPr txBox="1"/>
          <p:nvPr/>
        </p:nvSpPr>
        <p:spPr>
          <a:xfrm>
            <a:off x="296364" y="64570"/>
            <a:ext cx="8231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Sistema Gráfico - Umonani</a:t>
            </a:r>
            <a:endParaRPr sz="1100"/>
          </a:p>
        </p:txBody>
      </p:sp>
      <p:sp>
        <p:nvSpPr>
          <p:cNvPr id="200" name="Google Shape;200;p31"/>
          <p:cNvSpPr txBox="1"/>
          <p:nvPr/>
        </p:nvSpPr>
        <p:spPr>
          <a:xfrm>
            <a:off x="8231744" y="4937760"/>
            <a:ext cx="685979" cy="2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7</a:t>
            </a:r>
            <a:endParaRPr sz="1100"/>
          </a:p>
        </p:txBody>
      </p:sp>
      <p:sp>
        <p:nvSpPr>
          <p:cNvPr id="201" name="Google Shape;201;p31"/>
          <p:cNvSpPr/>
          <p:nvPr/>
        </p:nvSpPr>
        <p:spPr>
          <a:xfrm>
            <a:off x="7888754" y="102870"/>
            <a:ext cx="1028968" cy="342900"/>
          </a:xfrm>
          <a:prstGeom prst="roundRect">
            <a:avLst>
              <a:gd name="adj" fmla="val 16667"/>
            </a:avLst>
          </a:prstGeom>
          <a:solidFill>
            <a:srgbClr val="C0504D"/>
          </a:solidFill>
          <a:ln w="9525" cap="flat" cmpd="sng">
            <a:solidFill>
              <a:srgbClr val="C0504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Victor</a:t>
            </a:r>
            <a:endParaRPr sz="1100"/>
          </a:p>
        </p:txBody>
      </p:sp>
      <p:sp>
        <p:nvSpPr>
          <p:cNvPr id="202" name="Google Shape;202;p31"/>
          <p:cNvSpPr txBox="1"/>
          <p:nvPr/>
        </p:nvSpPr>
        <p:spPr>
          <a:xfrm>
            <a:off x="548776" y="1234450"/>
            <a:ext cx="4245300" cy="26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Feito com a intenção de ser uma língua ideal, que mais se aproxima sua forma escrita da forma oral.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177201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A mesma possui um alfabeto próprio, que é feito por algumas variações e acréscimos ao alfabeto da língua portuguesa padrão.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1"/>
          <p:cNvSpPr txBox="1"/>
          <p:nvPr/>
        </p:nvSpPr>
        <p:spPr>
          <a:xfrm>
            <a:off x="548783" y="4663440"/>
            <a:ext cx="7545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 i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Fonte: Livro: A Língua Ideal e La Lengua Ideal - Jairo Galindo</a:t>
            </a:r>
            <a:endParaRPr sz="1100"/>
          </a:p>
        </p:txBody>
      </p:sp>
      <p:pic>
        <p:nvPicPr>
          <p:cNvPr id="204" name="Google Shape;20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56950"/>
            <a:ext cx="4397626" cy="2908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/>
          <p:nvPr/>
        </p:nvSpPr>
        <p:spPr>
          <a:xfrm>
            <a:off x="0" y="0"/>
            <a:ext cx="9144000" cy="548700"/>
          </a:xfrm>
          <a:prstGeom prst="rect">
            <a:avLst/>
          </a:prstGeom>
          <a:solidFill>
            <a:srgbClr val="2969B0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32"/>
          <p:cNvSpPr/>
          <p:nvPr/>
        </p:nvSpPr>
        <p:spPr>
          <a:xfrm>
            <a:off x="0" y="0"/>
            <a:ext cx="205800" cy="5143500"/>
          </a:xfrm>
          <a:prstGeom prst="rect">
            <a:avLst/>
          </a:prstGeom>
          <a:solidFill>
            <a:srgbClr val="ED7D31"/>
          </a:solidFill>
          <a:ln w="9525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2"/>
          <p:cNvSpPr txBox="1"/>
          <p:nvPr/>
        </p:nvSpPr>
        <p:spPr>
          <a:xfrm>
            <a:off x="342989" y="102870"/>
            <a:ext cx="8231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Sistema Gráfico - Umonani</a:t>
            </a:r>
            <a:endParaRPr sz="1100"/>
          </a:p>
        </p:txBody>
      </p:sp>
      <p:sp>
        <p:nvSpPr>
          <p:cNvPr id="212" name="Google Shape;212;p32"/>
          <p:cNvSpPr txBox="1"/>
          <p:nvPr/>
        </p:nvSpPr>
        <p:spPr>
          <a:xfrm>
            <a:off x="8231744" y="4937760"/>
            <a:ext cx="6861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7</a:t>
            </a:r>
            <a:endParaRPr sz="1100"/>
          </a:p>
        </p:txBody>
      </p:sp>
      <p:sp>
        <p:nvSpPr>
          <p:cNvPr id="213" name="Google Shape;213;p32"/>
          <p:cNvSpPr/>
          <p:nvPr/>
        </p:nvSpPr>
        <p:spPr>
          <a:xfrm>
            <a:off x="7888754" y="102870"/>
            <a:ext cx="1029000" cy="342900"/>
          </a:xfrm>
          <a:prstGeom prst="roundRect">
            <a:avLst>
              <a:gd name="adj" fmla="val 16667"/>
            </a:avLst>
          </a:prstGeom>
          <a:solidFill>
            <a:srgbClr val="C0504D"/>
          </a:solidFill>
          <a:ln w="9525" cap="flat" cmpd="sng">
            <a:solidFill>
              <a:srgbClr val="C0504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Victor</a:t>
            </a:r>
            <a:endParaRPr sz="1100"/>
          </a:p>
        </p:txBody>
      </p:sp>
      <p:sp>
        <p:nvSpPr>
          <p:cNvPr id="214" name="Google Shape;214;p32"/>
          <p:cNvSpPr txBox="1"/>
          <p:nvPr/>
        </p:nvSpPr>
        <p:spPr>
          <a:xfrm>
            <a:off x="671925" y="865000"/>
            <a:ext cx="63015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177201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Exemplos de palavras da linguagem Umonani:</a:t>
            </a:r>
            <a:endParaRPr sz="2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32"/>
          <p:cNvSpPr txBox="1"/>
          <p:nvPr/>
        </p:nvSpPr>
        <p:spPr>
          <a:xfrm>
            <a:off x="548783" y="4663440"/>
            <a:ext cx="7545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 i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Fonte: Livro: A Língua Ideal e La Lengua Ideal - Jairo Galindo</a:t>
            </a:r>
            <a:endParaRPr sz="1100"/>
          </a:p>
        </p:txBody>
      </p:sp>
      <p:sp>
        <p:nvSpPr>
          <p:cNvPr id="216" name="Google Shape;216;p32"/>
          <p:cNvSpPr txBox="1"/>
          <p:nvPr/>
        </p:nvSpPr>
        <p:spPr>
          <a:xfrm>
            <a:off x="939025" y="1647150"/>
            <a:ext cx="4710600" cy="28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casamento -&gt; kasamento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sexta-feita -&gt; sestafera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quadro -&gt; kuadro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bolsa -&gt; bousa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quinze -&gt; kinsi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trabalha -&gt; trabalia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entre muitos outros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/>
          <p:nvPr/>
        </p:nvSpPr>
        <p:spPr>
          <a:xfrm>
            <a:off x="0" y="0"/>
            <a:ext cx="9144095" cy="548640"/>
          </a:xfrm>
          <a:prstGeom prst="rect">
            <a:avLst/>
          </a:prstGeom>
          <a:solidFill>
            <a:srgbClr val="2969B0"/>
          </a:solidFill>
          <a:ln w="9525" cap="flat" cmpd="sng">
            <a:solidFill>
              <a:srgbClr val="2969B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33"/>
          <p:cNvSpPr/>
          <p:nvPr/>
        </p:nvSpPr>
        <p:spPr>
          <a:xfrm>
            <a:off x="0" y="0"/>
            <a:ext cx="205794" cy="5143500"/>
          </a:xfrm>
          <a:prstGeom prst="rect">
            <a:avLst/>
          </a:prstGeom>
          <a:solidFill>
            <a:srgbClr val="ED7D31"/>
          </a:solidFill>
          <a:ln w="9525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33"/>
          <p:cNvSpPr txBox="1"/>
          <p:nvPr/>
        </p:nvSpPr>
        <p:spPr>
          <a:xfrm>
            <a:off x="342989" y="102870"/>
            <a:ext cx="8231744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Quantidade de Usuários - Umonani</a:t>
            </a:r>
            <a:endParaRPr sz="1100"/>
          </a:p>
        </p:txBody>
      </p:sp>
      <p:sp>
        <p:nvSpPr>
          <p:cNvPr id="224" name="Google Shape;224;p33"/>
          <p:cNvSpPr txBox="1"/>
          <p:nvPr/>
        </p:nvSpPr>
        <p:spPr>
          <a:xfrm>
            <a:off x="8231744" y="4937760"/>
            <a:ext cx="685979" cy="2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Slide 6</a:t>
            </a:r>
            <a:endParaRPr sz="1100"/>
          </a:p>
        </p:txBody>
      </p:sp>
      <p:sp>
        <p:nvSpPr>
          <p:cNvPr id="225" name="Google Shape;225;p33"/>
          <p:cNvSpPr/>
          <p:nvPr/>
        </p:nvSpPr>
        <p:spPr>
          <a:xfrm>
            <a:off x="7888754" y="102870"/>
            <a:ext cx="1028968" cy="342900"/>
          </a:xfrm>
          <a:prstGeom prst="roundRect">
            <a:avLst>
              <a:gd name="adj" fmla="val 16667"/>
            </a:avLst>
          </a:prstGeom>
          <a:solidFill>
            <a:srgbClr val="C0504D"/>
          </a:solidFill>
          <a:ln w="9525" cap="flat" cmpd="sng">
            <a:solidFill>
              <a:srgbClr val="C0504D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Victor</a:t>
            </a:r>
            <a:endParaRPr sz="1100"/>
          </a:p>
        </p:txBody>
      </p:sp>
      <p:sp>
        <p:nvSpPr>
          <p:cNvPr id="226" name="Google Shape;226;p33"/>
          <p:cNvSpPr txBox="1"/>
          <p:nvPr/>
        </p:nvSpPr>
        <p:spPr>
          <a:xfrm>
            <a:off x="548783" y="1234440"/>
            <a:ext cx="4801800" cy="15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Total de falantes: Não é possível estimar uma média de falantes.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• Distribuição: Território brasileiro</a:t>
            </a:r>
            <a:endParaRPr sz="1100"/>
          </a:p>
          <a:p>
            <a:pPr marL="0" marR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227" name="Google Shape;227;p33"/>
          <p:cNvSpPr txBox="1"/>
          <p:nvPr/>
        </p:nvSpPr>
        <p:spPr>
          <a:xfrm>
            <a:off x="548783" y="4663440"/>
            <a:ext cx="7545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i="1">
                <a:solidFill>
                  <a:srgbClr val="444444"/>
                </a:solidFill>
                <a:latin typeface="Calibri"/>
                <a:ea typeface="Calibri"/>
                <a:cs typeface="Calibri"/>
                <a:sym typeface="Calibri"/>
              </a:rPr>
              <a:t>Fonte: Livro: A Língua Ideal e La Lengua Ideal - Jairo Galindo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1416</Words>
  <Application>Microsoft Office PowerPoint</Application>
  <PresentationFormat>Apresentação na tela (16:9)</PresentationFormat>
  <Paragraphs>174</Paragraphs>
  <Slides>21</Slides>
  <Notes>21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21</vt:i4>
      </vt:variant>
    </vt:vector>
  </HeadingPairs>
  <TitlesOfParts>
    <vt:vector size="26" baseType="lpstr">
      <vt:lpstr>Arial</vt:lpstr>
      <vt:lpstr>Calibri</vt:lpstr>
      <vt:lpstr>Times New Roman</vt:lpstr>
      <vt:lpstr>Simple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Gabriel Tosta</cp:lastModifiedBy>
  <cp:revision>1</cp:revision>
  <dcterms:modified xsi:type="dcterms:W3CDTF">2025-07-03T22:43:03Z</dcterms:modified>
</cp:coreProperties>
</file>